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66" r:id="rId3"/>
    <p:sldId id="267" r:id="rId4"/>
    <p:sldId id="292" r:id="rId5"/>
    <p:sldId id="293" r:id="rId6"/>
    <p:sldId id="316" r:id="rId7"/>
    <p:sldId id="317" r:id="rId8"/>
    <p:sldId id="321" r:id="rId9"/>
    <p:sldId id="318" r:id="rId10"/>
    <p:sldId id="320" r:id="rId11"/>
    <p:sldId id="295" r:id="rId12"/>
    <p:sldId id="322" r:id="rId13"/>
    <p:sldId id="319" r:id="rId14"/>
    <p:sldId id="272" r:id="rId15"/>
  </p:sldIdLst>
  <p:sldSz cx="12192000" cy="6858000"/>
  <p:notesSz cx="6858000" cy="9144000"/>
  <p:embeddedFontLst>
    <p:embeddedFont>
      <p:font typeface="G마켓 산스 TTF Medium" panose="02000000000000000000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CC4"/>
    <a:srgbClr val="0033CC"/>
    <a:srgbClr val="FFDBB7"/>
    <a:srgbClr val="FFCD9B"/>
    <a:srgbClr val="EAABA4"/>
    <a:srgbClr val="F1C6C1"/>
    <a:srgbClr val="F69C58"/>
    <a:srgbClr val="FAC7A0"/>
    <a:srgbClr val="A3BCBD"/>
    <a:srgbClr val="8BA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554" autoAdjust="0"/>
  </p:normalViewPr>
  <p:slideViewPr>
    <p:cSldViewPr snapToGrid="0">
      <p:cViewPr varScale="1">
        <p:scale>
          <a:sx n="126" d="100"/>
          <a:sy n="126" d="100"/>
        </p:scale>
        <p:origin x="166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CC6BC-AC27-41FA-B8E4-72FF1036362A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41D3D-A3C6-42F0-8CAF-A7A37C0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2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62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00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943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362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66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소개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, </a:t>
            </a:r>
            <a:r>
              <a:rPr lang="ko-KR" altLang="en-US" dirty="0"/>
              <a:t>다음 계획 순서로 진행하겠습니다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4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해양 환경에서의 사용이 적합 </a:t>
            </a:r>
            <a:r>
              <a:rPr lang="en-US" altLang="ko-KR" dirty="0"/>
              <a:t>=&gt; </a:t>
            </a:r>
            <a:r>
              <a:rPr lang="ko-KR" altLang="en-US" dirty="0"/>
              <a:t>땅에서 볼 수 있는 개체와 바다에서 볼 수 있는 개체는 매우 다름</a:t>
            </a:r>
            <a:endParaRPr lang="en-US" altLang="ko-KR" dirty="0"/>
          </a:p>
          <a:p>
            <a:r>
              <a:rPr lang="ko-KR" altLang="en-US" dirty="0"/>
              <a:t>실시간 수행 </a:t>
            </a:r>
            <a:r>
              <a:rPr lang="en-US" altLang="ko-KR" dirty="0"/>
              <a:t>=&gt; </a:t>
            </a:r>
            <a:r>
              <a:rPr lang="ko-KR" altLang="en-US" dirty="0"/>
              <a:t>위험을 감지하고 무인으로 주행을 하기위해서는 실시간 수행 해야함</a:t>
            </a:r>
            <a:endParaRPr lang="en-US" altLang="ko-KR" dirty="0"/>
          </a:p>
          <a:p>
            <a:r>
              <a:rPr lang="ko-KR" altLang="en-US" dirty="0"/>
              <a:t>정확한 탐지 </a:t>
            </a:r>
            <a:r>
              <a:rPr lang="en-US" altLang="ko-KR" dirty="0"/>
              <a:t>=&gt; </a:t>
            </a:r>
            <a:r>
              <a:rPr lang="ko-KR" altLang="en-US" dirty="0"/>
              <a:t>정확하게 탐지를 </a:t>
            </a:r>
            <a:r>
              <a:rPr lang="ko-KR" altLang="en-US" dirty="0" err="1"/>
              <a:t>해야지</a:t>
            </a:r>
            <a:r>
              <a:rPr lang="ko-KR" altLang="en-US" dirty="0"/>
              <a:t> 이걸 피해야 하는지</a:t>
            </a:r>
            <a:r>
              <a:rPr lang="en-US" altLang="ko-KR" dirty="0"/>
              <a:t>, </a:t>
            </a:r>
            <a:r>
              <a:rPr lang="ko-KR" altLang="en-US" dirty="0"/>
              <a:t>대처를 하고 미리 예방 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74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해양에서 발견할 수 있는 </a:t>
            </a:r>
            <a:r>
              <a:rPr lang="en-US" altLang="ko-KR" dirty="0"/>
              <a:t>10</a:t>
            </a:r>
            <a:r>
              <a:rPr lang="ko-KR" altLang="en-US" dirty="0"/>
              <a:t>가지 클래스로 분류하고 있는 </a:t>
            </a:r>
            <a:r>
              <a:rPr lang="en-US" altLang="ko-KR" dirty="0"/>
              <a:t>SMD </a:t>
            </a:r>
            <a:r>
              <a:rPr lang="ko-KR" altLang="en-US" dirty="0"/>
              <a:t>데이터 셋 사용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실시간 수준의 탐지 속도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평균 정밀도에 해당하는 </a:t>
            </a:r>
            <a:r>
              <a:rPr lang="en-US" altLang="ko-KR" dirty="0"/>
              <a:t>AP</a:t>
            </a:r>
            <a:r>
              <a:rPr lang="ko-KR" altLang="en-US" dirty="0"/>
              <a:t>는 </a:t>
            </a:r>
            <a:r>
              <a:rPr lang="en-US" altLang="ko-KR" dirty="0"/>
              <a:t>0.6979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소형개체 </a:t>
            </a:r>
            <a:r>
              <a:rPr lang="en-US" altLang="ko-KR" dirty="0"/>
              <a:t>=&gt;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8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 다름</a:t>
            </a:r>
            <a:r>
              <a:rPr lang="en-US" altLang="ko-KR" dirty="0"/>
              <a:t>, </a:t>
            </a:r>
            <a:r>
              <a:rPr lang="ko-KR" altLang="en-US" dirty="0"/>
              <a:t>실행환경도 다름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Yolov4</a:t>
            </a:r>
            <a:r>
              <a:rPr lang="ko-KR" altLang="en-US" dirty="0"/>
              <a:t>는 </a:t>
            </a:r>
            <a:r>
              <a:rPr lang="en-US" altLang="ko-KR" dirty="0"/>
              <a:t>v3</a:t>
            </a:r>
            <a:r>
              <a:rPr lang="ko-KR" altLang="en-US" dirty="0"/>
              <a:t>에 비해서 </a:t>
            </a:r>
            <a:r>
              <a:rPr lang="en-US" altLang="ko-KR" dirty="0"/>
              <a:t>AP</a:t>
            </a:r>
            <a:r>
              <a:rPr lang="ko-KR" altLang="en-US" dirty="0"/>
              <a:t>는 </a:t>
            </a:r>
            <a:r>
              <a:rPr lang="en-US" altLang="ko-KR" dirty="0"/>
              <a:t>10%, FPS</a:t>
            </a:r>
            <a:r>
              <a:rPr lang="ko-KR" altLang="en-US" dirty="0"/>
              <a:t>는 </a:t>
            </a:r>
            <a:r>
              <a:rPr lang="en-US" altLang="ko-KR" dirty="0"/>
              <a:t>12% </a:t>
            </a:r>
            <a:r>
              <a:rPr lang="ko-KR" altLang="en-US" dirty="0"/>
              <a:t>향상 되었다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9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많은 수의 </a:t>
            </a:r>
            <a:r>
              <a:rPr lang="en-US" altLang="ko-KR" dirty="0"/>
              <a:t>GPU</a:t>
            </a:r>
            <a:r>
              <a:rPr lang="ko-KR" altLang="en-US" dirty="0"/>
              <a:t>가 필요한 다른 </a:t>
            </a:r>
            <a:r>
              <a:rPr lang="ko-KR" altLang="en-US" dirty="0" err="1"/>
              <a:t>뉴럴</a:t>
            </a:r>
            <a:r>
              <a:rPr lang="ko-KR" altLang="en-US" dirty="0"/>
              <a:t> 네트워크들과 달리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GPU</a:t>
            </a:r>
            <a:r>
              <a:rPr lang="ko-KR" altLang="en-US" dirty="0"/>
              <a:t>를 사용하는 일반적인 학습 환경에서도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BOF(Bag of Freebies) -&gt; inference cost</a:t>
            </a:r>
            <a:r>
              <a:rPr lang="ko-KR" altLang="en-US" dirty="0"/>
              <a:t>의 변화 없이 성능 향상을 꾀할 수 있는 딥러닝 기법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BOS(Bag of Specials) -&gt; inference</a:t>
            </a:r>
            <a:r>
              <a:rPr lang="ko-KR" altLang="en-US" dirty="0"/>
              <a:t> </a:t>
            </a:r>
            <a:r>
              <a:rPr lang="en-US" altLang="ko-KR" dirty="0"/>
              <a:t>cost</a:t>
            </a:r>
            <a:r>
              <a:rPr lang="ko-KR" altLang="en-US" dirty="0"/>
              <a:t>가 조금 상승하지만</a:t>
            </a:r>
            <a:r>
              <a:rPr lang="en-US" altLang="ko-KR" dirty="0"/>
              <a:t>, </a:t>
            </a:r>
            <a:r>
              <a:rPr lang="ko-KR" altLang="en-US" dirty="0"/>
              <a:t>성능이 향상되는 딥러닝 기법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CBN, PAN, SAM</a:t>
            </a:r>
            <a:r>
              <a:rPr lang="ko-KR" altLang="en-US" dirty="0"/>
              <a:t>은 기존에 있던 기법인데 이를 약간 수정하여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25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위의 그림과 같이 각기 다른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image</a:t>
            </a:r>
            <a:r>
              <a:rPr lang="ko-KR" altLang="en-US" dirty="0"/>
              <a:t>와 </a:t>
            </a:r>
            <a:r>
              <a:rPr lang="en-US" altLang="ko-KR" dirty="0"/>
              <a:t>bounding box</a:t>
            </a:r>
            <a:r>
              <a:rPr lang="ko-KR" altLang="en-US" dirty="0"/>
              <a:t>를 하나의 </a:t>
            </a:r>
            <a:r>
              <a:rPr lang="en-US" altLang="ko-KR" dirty="0"/>
              <a:t>512x512 image</a:t>
            </a:r>
            <a:r>
              <a:rPr lang="ko-KR" altLang="en-US" dirty="0"/>
              <a:t>로 합쳐주며</a:t>
            </a:r>
            <a:r>
              <a:rPr lang="en-US" altLang="ko-KR" dirty="0"/>
              <a:t>, </a:t>
            </a:r>
            <a:r>
              <a:rPr lang="ko-KR" altLang="en-US" dirty="0"/>
              <a:t>당연히 </a:t>
            </a:r>
            <a:r>
              <a:rPr lang="en-US" altLang="ko-KR" dirty="0"/>
              <a:t>image</a:t>
            </a:r>
            <a:r>
              <a:rPr lang="ko-KR" altLang="en-US" dirty="0"/>
              <a:t>의 모양의 변화에 따라 </a:t>
            </a:r>
            <a:r>
              <a:rPr lang="en-US" altLang="ko-KR" dirty="0"/>
              <a:t>bounding box GT</a:t>
            </a:r>
            <a:r>
              <a:rPr lang="ko-KR" altLang="en-US" dirty="0"/>
              <a:t>의 모양도 바뀌게 됩니다</a:t>
            </a:r>
            <a:r>
              <a:rPr lang="en-US" altLang="ko-KR" dirty="0"/>
              <a:t>. </a:t>
            </a:r>
            <a:r>
              <a:rPr lang="ko-KR" altLang="en-US" dirty="0"/>
              <a:t>이를 통해 하나의 </a:t>
            </a:r>
            <a:r>
              <a:rPr lang="en-US" altLang="ko-KR" dirty="0"/>
              <a:t>input</a:t>
            </a:r>
            <a:r>
              <a:rPr lang="ko-KR" altLang="en-US" dirty="0"/>
              <a:t>으로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image</a:t>
            </a:r>
            <a:r>
              <a:rPr lang="ko-KR" altLang="en-US" dirty="0"/>
              <a:t>를 배우는 효과를 얻을 수 있어서 저자의 주장에 따르면 </a:t>
            </a:r>
            <a:r>
              <a:rPr lang="en-US" altLang="ko-KR" dirty="0"/>
              <a:t>Batch Normalization</a:t>
            </a:r>
            <a:r>
              <a:rPr lang="ko-KR" altLang="en-US" dirty="0"/>
              <a:t>의 </a:t>
            </a:r>
            <a:r>
              <a:rPr lang="en-US" altLang="ko-KR" dirty="0"/>
              <a:t>statistics </a:t>
            </a:r>
            <a:r>
              <a:rPr lang="ko-KR" altLang="en-US" dirty="0"/>
              <a:t>계산에 좋은 영향을 줄 수 있다고 합니다</a:t>
            </a:r>
            <a:r>
              <a:rPr lang="en-US" altLang="ko-KR" dirty="0"/>
              <a:t>. 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batch size</a:t>
            </a:r>
            <a:r>
              <a:rPr lang="ko-KR" altLang="en-US" dirty="0"/>
              <a:t>가 </a:t>
            </a:r>
            <a:r>
              <a:rPr lang="en-US" altLang="ko-KR" dirty="0"/>
              <a:t>4</a:t>
            </a:r>
            <a:r>
              <a:rPr lang="ko-KR" altLang="en-US" dirty="0"/>
              <a:t>배 커지는 것과 비슷한 효과를 </a:t>
            </a:r>
            <a:r>
              <a:rPr lang="ko-KR" altLang="en-US" dirty="0" err="1"/>
              <a:t>볼수</a:t>
            </a:r>
            <a:r>
              <a:rPr lang="ko-KR" altLang="en-US" dirty="0"/>
              <a:t> 있어서 작은 </a:t>
            </a:r>
            <a:r>
              <a:rPr lang="en-US" altLang="ko-KR" dirty="0"/>
              <a:t>batch size</a:t>
            </a:r>
            <a:r>
              <a:rPr lang="ko-KR" altLang="en-US" dirty="0"/>
              <a:t>를 사용해도 학습이 잘됨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image</a:t>
            </a:r>
            <a:r>
              <a:rPr lang="ko-KR" altLang="en-US" dirty="0"/>
              <a:t>를 하나로 합치는 과정에서 자연스럽게 </a:t>
            </a:r>
            <a:r>
              <a:rPr lang="en-US" altLang="ko-KR" dirty="0"/>
              <a:t>small</a:t>
            </a:r>
            <a:r>
              <a:rPr lang="en-US" altLang="ko-KR" baseline="0" dirty="0"/>
              <a:t> object</a:t>
            </a:r>
            <a:r>
              <a:rPr lang="ko-KR" altLang="en-US" baseline="0" dirty="0"/>
              <a:t>들이 많아지다 보니 </a:t>
            </a:r>
            <a:r>
              <a:rPr lang="en-US" altLang="ko-KR" baseline="0" dirty="0"/>
              <a:t>small object</a:t>
            </a:r>
            <a:r>
              <a:rPr lang="ko-KR" altLang="en-US" baseline="0" dirty="0"/>
              <a:t>를 학습에서 많이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배우게 돼서 </a:t>
            </a:r>
            <a:r>
              <a:rPr lang="en-US" altLang="ko-KR" baseline="0" dirty="0"/>
              <a:t>small object</a:t>
            </a:r>
            <a:r>
              <a:rPr lang="ko-KR" altLang="en-US" baseline="0" dirty="0"/>
              <a:t>에 대한 성능도 좋아지지 </a:t>
            </a:r>
            <a:r>
              <a:rPr lang="ko-KR" altLang="en-US" baseline="0" dirty="0" err="1"/>
              <a:t>않을까하는</a:t>
            </a:r>
            <a:r>
              <a:rPr lang="ko-KR" altLang="en-US" baseline="0" dirty="0"/>
              <a:t> 의견이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41D3D-A3C6-42F0-8CAF-A7A37C0FFD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6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D4718-9C74-4703-91BF-9D0DCA76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A77B05-161F-4879-AF9A-5494DF740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67A0B-6804-413E-BA92-E97A4BB4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B47DD-7C99-4181-BBD5-51AFE2845EB0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69F09-2397-4631-9701-709CE104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1600" y="6337298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7EB2F-32F8-4E76-B91C-BF13E92F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198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91B27CC0-69B9-4142-A9E6-868B02BEFE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9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CD687-3BBC-454F-A56A-943EA194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209D8B-50AE-4E0A-BC97-EFA736022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246E6-EA77-4CE9-933C-3E9EEFA5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2E80-6EE2-45DB-B918-6C91F02E1B06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14864-E3FF-431F-B023-D76EA91F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405A6-4F55-445B-8E5F-D74EBEB8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99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EDF6DC-2ED9-40E1-95E2-6D97F9485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F2F762-0A25-4BB1-B289-E317B8770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85B3B-BAD6-4E37-9B60-AA275F3D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86C4-075B-48AC-A078-EE9F94BB6E81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18EE0-D8CE-410E-9817-6A02C15F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D4A49-E224-4468-B400-49F38E44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3A872-6F98-4975-A3D2-E55F570F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5C7C0-82CE-4020-9F7A-F352A1F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3105D-444D-4B3A-A610-B1C589A8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A819-7675-466A-A34C-EFB8A37F9EA7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635EA-9BE5-475A-8FB0-26A05A9E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CA039A-C6A6-4A71-89B6-2061A1FA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9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91C2-C512-41DF-8711-61DD790A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E3FAC-0CAF-4C09-8D21-A0DD04F34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CDD0A-DAB9-4C58-8DBE-3B56D6EF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4E6E-3973-43FE-AA39-4F3770D72AD1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49AE0-3DA6-45FE-A4A7-15B05724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7825F-F4F2-49C1-A582-1FD64D26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FD8A1-304D-411F-940D-CC13A7EB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E0BA7-B0D7-4936-A18E-62D66AEED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70FD5-1B78-443D-8331-FC4F42D31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A13D6F-061B-411C-9611-B9C756C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0401-325E-45E3-919E-37D202A8FFC5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0FDFA5-9754-410A-A8F6-178DDAD8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434DA-AF13-4DCA-BD23-1A4E11CA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2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04F9B-0117-4405-9A2F-55C0618F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AF6F29-C6B9-4967-837A-3DF3BE051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C6F3EC-25C1-49C1-A353-AF97000A2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F5C05-6B9D-4645-B858-59AF7523F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CB022A-E783-4057-9545-E1404D0A4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AADFC2-B5C6-4422-A720-2C98E553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4B5BC-CE0A-4C8E-AD8D-AE6A594C86B9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2F222C-5456-4D75-BBA6-E680B39D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D622D7-8833-4C66-B06C-242BF02E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7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0D54F-8A1E-4532-83DE-BECB2612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899942-7646-4443-AE1E-3A84F7EA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F721-69F4-4C0C-838F-0EFAC0A99F9F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C5EB1B-0BF4-4BAF-BC89-43B96F40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88BCAF-58E7-4F77-B42F-0A8E0048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36681-DF29-48F1-ACFB-1E395132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50C-D8EE-4A88-9A61-4117F8ED75F3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3A2B34-699C-416A-B83F-55E1B0DF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C1DF1-2B24-4A74-80B9-D06B903E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0E41-7F6B-4772-B133-2626067C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B475D-E976-4E7F-8D46-57DC8F852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C1B615-371C-41D9-83C0-DDC571AA1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9F2ED-7C0B-4D0F-AE81-72416D84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FDB0-34C4-48FC-9BD4-51024100DC70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8F4CE0-51CD-430E-AD08-864A1A7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23879-0F89-49A2-9D52-1CFD0B81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6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99E48-7447-4031-B7E7-A8110C1C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0B2598-6750-4050-B01C-83E92009B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EF8E4-0468-40F6-9803-E5CDEB41E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5035E7-AC4D-4EAE-87BF-06D73010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D6CB-960F-4F60-BEDB-2AB2974700A1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AB20F-795F-48E8-A396-22BD0278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2371A8-B228-4D67-AAD8-D602AFC7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4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3A2C81-6950-491D-837D-C1121110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BBFA6A-1CDA-48C1-BF9C-ED51BCDFC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E9697-51C0-4536-8B0B-E342BB697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C1704-D243-450A-8635-ECE139DE5377}" type="datetime1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D74C9-CACC-4CB0-B9C2-6F8F1430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1E09B-4BAB-4BD2-B4C2-56EEC1922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395114"/>
            <a:ext cx="11226800" cy="60677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44C33-0DDE-4BEB-A84E-45EA0C988372}"/>
              </a:ext>
            </a:extLst>
          </p:cNvPr>
          <p:cNvSpPr txBox="1"/>
          <p:nvPr/>
        </p:nvSpPr>
        <p:spPr>
          <a:xfrm>
            <a:off x="331909" y="195059"/>
            <a:ext cx="3156789" cy="369332"/>
          </a:xfrm>
          <a:prstGeom prst="rect">
            <a:avLst/>
          </a:prstGeom>
          <a:solidFill>
            <a:srgbClr val="FCDCC4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Computer Engineering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890796-8474-4F30-8303-67D502294A52}"/>
              </a:ext>
            </a:extLst>
          </p:cNvPr>
          <p:cNvSpPr/>
          <p:nvPr/>
        </p:nvSpPr>
        <p:spPr>
          <a:xfrm>
            <a:off x="0" y="1625600"/>
            <a:ext cx="9372600" cy="2175339"/>
          </a:xfrm>
          <a:prstGeom prst="rect">
            <a:avLst/>
          </a:prstGeom>
          <a:solidFill>
            <a:srgbClr val="FAC7A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988011" y="1870730"/>
            <a:ext cx="7396577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Image-based ship detection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using deep learning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8729906" y="5783731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발표자 박 현 진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199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31842"/>
            <a:ext cx="11226800" cy="5339509"/>
          </a:xfrm>
          <a:prstGeom prst="rect">
            <a:avLst/>
          </a:prstGeom>
          <a:solidFill>
            <a:srgbClr val="FFE6CC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1103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YOLOv4 </a:t>
            </a:r>
            <a:r>
              <a:rPr lang="ko-KR" altLang="en-US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4000" dirty="0">
              <a:solidFill>
                <a:srgbClr val="FAC7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3EE1F-9380-444E-A807-961C3862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10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72267" y="5546399"/>
            <a:ext cx="180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이미지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60267" y="5546399"/>
            <a:ext cx="180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출력 이미지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59" y="1605907"/>
            <a:ext cx="5124097" cy="38422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5907"/>
            <a:ext cx="5124097" cy="38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31842"/>
            <a:ext cx="11226800" cy="5339509"/>
          </a:xfrm>
          <a:prstGeom prst="rect">
            <a:avLst/>
          </a:prstGeom>
          <a:solidFill>
            <a:srgbClr val="FFE6CC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1103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YOLOv4 </a:t>
            </a:r>
            <a:r>
              <a:rPr lang="ko-KR" altLang="en-US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4000" dirty="0">
              <a:solidFill>
                <a:srgbClr val="FAC7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3EE1F-9380-444E-A807-961C3862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4360" t="11722" r="39197" b="49523"/>
          <a:stretch/>
        </p:blipFill>
        <p:spPr>
          <a:xfrm>
            <a:off x="201783" y="1855316"/>
            <a:ext cx="5649382" cy="4279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4360" t="50608" r="36099" b="8721"/>
          <a:stretch/>
        </p:blipFill>
        <p:spPr>
          <a:xfrm>
            <a:off x="5575293" y="1855316"/>
            <a:ext cx="6397280" cy="42797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400" y="1368221"/>
            <a:ext cx="675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훈련된 모델에 비디오 입력 </a:t>
            </a:r>
          </a:p>
        </p:txBody>
      </p:sp>
    </p:spTree>
    <p:extLst>
      <p:ext uri="{BB962C8B-B14F-4D97-AF65-F5344CB8AC3E}">
        <p14:creationId xmlns:p14="http://schemas.microsoft.com/office/powerpoint/2010/main" val="75844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31842"/>
            <a:ext cx="11226800" cy="5339509"/>
          </a:xfrm>
          <a:prstGeom prst="rect">
            <a:avLst/>
          </a:prstGeom>
          <a:solidFill>
            <a:srgbClr val="FFE6CC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1103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YOLOv4 </a:t>
            </a:r>
            <a:r>
              <a:rPr lang="ko-KR" altLang="en-US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4000" dirty="0">
              <a:solidFill>
                <a:srgbClr val="FAC7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3EE1F-9380-444E-A807-961C3862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12</a:t>
            </a:fld>
            <a:endParaRPr lang="ko-KR" altLang="en-US"/>
          </a:p>
        </p:txBody>
      </p:sp>
      <p:pic>
        <p:nvPicPr>
          <p:cNvPr id="2" name="c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7778" y="1679399"/>
            <a:ext cx="7540978" cy="39385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8667" y="5807665"/>
            <a:ext cx="180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출력 비디오</a:t>
            </a:r>
          </a:p>
        </p:txBody>
      </p:sp>
    </p:spTree>
    <p:extLst>
      <p:ext uri="{BB962C8B-B14F-4D97-AF65-F5344CB8AC3E}">
        <p14:creationId xmlns:p14="http://schemas.microsoft.com/office/powerpoint/2010/main" val="13339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C0C95-B6B5-4555-9256-BC5856B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A0E2B-5765-4478-B34A-445C206E1213}"/>
              </a:ext>
            </a:extLst>
          </p:cNvPr>
          <p:cNvSpPr txBox="1"/>
          <p:nvPr/>
        </p:nvSpPr>
        <p:spPr>
          <a:xfrm>
            <a:off x="846180" y="1352553"/>
            <a:ext cx="106230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공부 계속 하기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YOLOv4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사용되는 기법 공부하기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해양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모으기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42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8230" y="2822330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끝 </a:t>
            </a: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 ^0^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79ECE-16F6-49DC-9B89-FD0AAD99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90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849444" y="1508341"/>
            <a:ext cx="586586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 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YOLOv4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  <a:endParaRPr lang="en-US" altLang="ko-KR" sz="36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 계획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785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YOLO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950321" y="1660308"/>
            <a:ext cx="10474238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rgbClr val="0033C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기반의 선박 탐지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위해 필요한 조건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해양 환경에서의 사용이 적합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수행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정확한 탐지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B4D46D3-DE7D-4BB7-924D-D86FFD4F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155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YOLO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B1776-0CA8-4456-9053-6C9F08CB2CF4}"/>
              </a:ext>
            </a:extLst>
          </p:cNvPr>
          <p:cNvSpPr txBox="1"/>
          <p:nvPr/>
        </p:nvSpPr>
        <p:spPr>
          <a:xfrm>
            <a:off x="846181" y="1528522"/>
            <a:ext cx="1047423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논문에서 채택한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YOLOv2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SMD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 사용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이미지당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0.03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 정도 소요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30fps) 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mAP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점수는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0.6979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단점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소형 개체에 대한 탐지 성능이 상대적으로 낮음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C0C95-B6B5-4555-9256-BC5856B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1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YOLO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C394FB-C936-44BF-B34A-4E9A2956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5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22CB0-ECA5-4EE2-9503-7AAB51356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21" y="1731969"/>
            <a:ext cx="5067116" cy="403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90C2BB3-CFFC-4B2D-BF76-430CEC69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92" y="1766041"/>
            <a:ext cx="4936189" cy="400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YOLO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B1776-0CA8-4456-9053-6C9F08CB2CF4}"/>
              </a:ext>
            </a:extLst>
          </p:cNvPr>
          <p:cNvSpPr txBox="1"/>
          <p:nvPr/>
        </p:nvSpPr>
        <p:spPr>
          <a:xfrm>
            <a:off x="846181" y="1740556"/>
            <a:ext cx="10325402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YOLOv4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핵심 내용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일반적인 학습 환경에서도 높은 정확도와 빠른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object detector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학습시킬 수 있다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detector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학습할 때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최신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BOF, BOS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기법을 사용하여 성능을 높인다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CBN, PAN, SAM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포함한 기법을 활용하여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single GPU training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효과적이다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C0C95-B6B5-4555-9256-BC5856B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9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YOLO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B1776-0CA8-4456-9053-6C9F08CB2CF4}"/>
              </a:ext>
            </a:extLst>
          </p:cNvPr>
          <p:cNvSpPr txBox="1"/>
          <p:nvPr/>
        </p:nvSpPr>
        <p:spPr>
          <a:xfrm>
            <a:off x="846181" y="1628262"/>
            <a:ext cx="10325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Mosaic Augmentation</a:t>
            </a:r>
          </a:p>
          <a:p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image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하나로 합치는 방식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C0C95-B6B5-4555-9256-BC5856B4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66" y="2908801"/>
            <a:ext cx="7384714" cy="34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28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31842"/>
            <a:ext cx="11226800" cy="5339509"/>
          </a:xfrm>
          <a:prstGeom prst="rect">
            <a:avLst/>
          </a:prstGeom>
          <a:solidFill>
            <a:srgbClr val="FFE6CC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1103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YOLOv4 </a:t>
            </a:r>
            <a:r>
              <a:rPr lang="ko-KR" altLang="en-US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4000" dirty="0">
              <a:solidFill>
                <a:srgbClr val="FAC7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3EE1F-9380-444E-A807-961C3862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0330"/>
          <a:stretch/>
        </p:blipFill>
        <p:spPr>
          <a:xfrm>
            <a:off x="218546" y="1918263"/>
            <a:ext cx="7249054" cy="37487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55" t="50901" r="-155" b="29"/>
          <a:stretch/>
        </p:blipFill>
        <p:spPr>
          <a:xfrm>
            <a:off x="5642857" y="1940573"/>
            <a:ext cx="7294210" cy="37264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1368221"/>
            <a:ext cx="675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훈련된 모델에 이미지 입력 </a:t>
            </a:r>
          </a:p>
        </p:txBody>
      </p:sp>
    </p:spTree>
    <p:extLst>
      <p:ext uri="{BB962C8B-B14F-4D97-AF65-F5344CB8AC3E}">
        <p14:creationId xmlns:p14="http://schemas.microsoft.com/office/powerpoint/2010/main" val="209883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31842"/>
            <a:ext cx="11226800" cy="5339509"/>
          </a:xfrm>
          <a:prstGeom prst="rect">
            <a:avLst/>
          </a:prstGeom>
          <a:solidFill>
            <a:srgbClr val="FFE6CC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72639"/>
            <a:ext cx="1103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YOLOv4 </a:t>
            </a:r>
            <a:r>
              <a:rPr lang="ko-KR" altLang="en-US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  <a:r>
              <a:rPr lang="en-US" altLang="ko-KR" sz="4000" dirty="0">
                <a:solidFill>
                  <a:srgbClr val="FAC7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4000" dirty="0">
              <a:solidFill>
                <a:srgbClr val="FAC7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3EE1F-9380-444E-A807-961C3862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1B27CC0-69B9-4142-A9E6-868B02BEFE50}" type="slidenum">
              <a:rPr lang="ko-KR" altLang="en-US" smtClean="0"/>
              <a:pPr algn="ctr"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1" y="1806928"/>
            <a:ext cx="5337673" cy="35531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5675" r="69859" b="32689"/>
          <a:stretch/>
        </p:blipFill>
        <p:spPr>
          <a:xfrm>
            <a:off x="6100596" y="1806928"/>
            <a:ext cx="5405604" cy="35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2267" y="5546399"/>
            <a:ext cx="180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이미지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60267" y="5546399"/>
            <a:ext cx="180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출력 이미지</a:t>
            </a:r>
          </a:p>
        </p:txBody>
      </p:sp>
    </p:spTree>
    <p:extLst>
      <p:ext uri="{BB962C8B-B14F-4D97-AF65-F5344CB8AC3E}">
        <p14:creationId xmlns:p14="http://schemas.microsoft.com/office/powerpoint/2010/main" val="39945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6219</TotalTime>
  <Words>489</Words>
  <Application>Microsoft Office PowerPoint</Application>
  <PresentationFormat>와이드스크린</PresentationFormat>
  <Paragraphs>92</Paragraphs>
  <Slides>14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G마켓 산스 TTF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경은 조</dc:creator>
  <cp:lastModifiedBy>박현진</cp:lastModifiedBy>
  <cp:revision>200</cp:revision>
  <dcterms:created xsi:type="dcterms:W3CDTF">2020-03-03T05:40:27Z</dcterms:created>
  <dcterms:modified xsi:type="dcterms:W3CDTF">2021-02-02T09:42:45Z</dcterms:modified>
</cp:coreProperties>
</file>